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3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4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5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5" r:id="rId1"/>
    <p:sldMasterId id="2147483693" r:id="rId2"/>
    <p:sldMasterId id="2147483814" r:id="rId3"/>
    <p:sldMasterId id="2147483850" r:id="rId4"/>
    <p:sldMasterId id="2147483864" r:id="rId5"/>
    <p:sldMasterId id="2147483878" r:id="rId6"/>
  </p:sldMasterIdLst>
  <p:notesMasterIdLst>
    <p:notesMasterId r:id="rId27"/>
  </p:notesMasterIdLst>
  <p:handoutMasterIdLst>
    <p:handoutMasterId r:id="rId28"/>
  </p:handoutMasterIdLst>
  <p:sldIdLst>
    <p:sldId id="258" r:id="rId7"/>
    <p:sldId id="260" r:id="rId8"/>
    <p:sldId id="318" r:id="rId9"/>
    <p:sldId id="347" r:id="rId10"/>
    <p:sldId id="348" r:id="rId11"/>
    <p:sldId id="349" r:id="rId12"/>
    <p:sldId id="350" r:id="rId13"/>
    <p:sldId id="351" r:id="rId14"/>
    <p:sldId id="352" r:id="rId15"/>
    <p:sldId id="353" r:id="rId16"/>
    <p:sldId id="354" r:id="rId17"/>
    <p:sldId id="355" r:id="rId18"/>
    <p:sldId id="356" r:id="rId19"/>
    <p:sldId id="357" r:id="rId20"/>
    <p:sldId id="358" r:id="rId21"/>
    <p:sldId id="359" r:id="rId22"/>
    <p:sldId id="360" r:id="rId23"/>
    <p:sldId id="361" r:id="rId24"/>
    <p:sldId id="362" r:id="rId25"/>
    <p:sldId id="346" r:id="rId26"/>
  </p:sldIdLst>
  <p:sldSz cx="9144000" cy="5143500" type="screen16x9"/>
  <p:notesSz cx="6858000" cy="9144000"/>
  <p:defaultTextStyle>
    <a:defPPr>
      <a:defRPr lang="nb-NO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Standard inndeling" id="{4CA620FA-1A1D-47E7-A0C4-CF07FE631994}">
          <p14:sldIdLst>
            <p14:sldId id="258"/>
            <p14:sldId id="260"/>
            <p14:sldId id="318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57"/>
            <p14:sldId id="358"/>
            <p14:sldId id="359"/>
            <p14:sldId id="360"/>
            <p14:sldId id="361"/>
            <p14:sldId id="362"/>
            <p14:sldId id="34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5F5F5"/>
    <a:srgbClr val="313131"/>
    <a:srgbClr val="404040"/>
    <a:srgbClr val="CECECE"/>
    <a:srgbClr val="B2B2B2"/>
    <a:srgbClr val="767676"/>
    <a:srgbClr val="1919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iddels stil 2 - aks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ys stil 2 - aks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Lys stil 3 - aks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3662" autoAdjust="0"/>
  </p:normalViewPr>
  <p:slideViewPr>
    <p:cSldViewPr snapToGrid="0">
      <p:cViewPr varScale="1">
        <p:scale>
          <a:sx n="147" d="100"/>
          <a:sy n="147" d="100"/>
        </p:scale>
        <p:origin x="600" y="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79BF7EA-FD47-4E65-892D-B5FC4C693A84}" type="datetime4">
              <a:rPr lang="nb-NO" smtClean="0"/>
              <a:t>9. april 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9B3FCC5-DD96-3643-9EF5-0E12DF182D2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382004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05C193E-824C-41DA-8182-5CE7F2271BA9}" type="datetime4">
              <a:rPr lang="nb-NO" smtClean="0"/>
              <a:t>9. april 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6B74B50-57CA-1945-A4A9-F18B0F3A212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6668234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Leksjonsmål: Hvorfor?</a:t>
            </a:r>
          </a:p>
          <a:p>
            <a:r>
              <a:rPr lang="nb-NO" dirty="0"/>
              <a:t>Lederfunksjoner</a:t>
            </a:r>
            <a:r>
              <a:rPr lang="nb-NO" baseline="0" dirty="0"/>
              <a:t> som opptrer i en bestemt rekkefølge.</a:t>
            </a:r>
            <a:endParaRPr lang="nb-NO" dirty="0"/>
          </a:p>
        </p:txBody>
      </p:sp>
      <p:sp>
        <p:nvSpPr>
          <p:cNvPr id="4" name="Plassholder for top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C05C193E-824C-41DA-8182-5CE7F2271BA9}" type="datetime4">
              <a:rPr lang="nb-NO" smtClean="0"/>
              <a:t>9. april 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6B74B50-57CA-1945-A4A9-F18B0F3A212E}" type="slidenum">
              <a:rPr lang="nb-NO" smtClean="0"/>
              <a:pPr>
                <a:defRPr/>
              </a:pPr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2498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Bedre bilde</a:t>
            </a:r>
            <a:r>
              <a:rPr lang="nb-NO" baseline="0" dirty="0"/>
              <a:t> av hva RAM innebærer i det daglige? Hvorfor?</a:t>
            </a:r>
          </a:p>
          <a:p>
            <a:r>
              <a:rPr lang="nb-NO" dirty="0"/>
              <a:t>Hva betyr oppdragsbasert ledelse for en stab</a:t>
            </a:r>
          </a:p>
          <a:p>
            <a:r>
              <a:rPr lang="nb-NO" dirty="0"/>
              <a:t>Tillit, hvordan gir man det? Hvordan utøver man kontroll?</a:t>
            </a:r>
          </a:p>
          <a:p>
            <a:r>
              <a:rPr lang="nb-NO" dirty="0"/>
              <a:t>Hva</a:t>
            </a:r>
            <a:r>
              <a:rPr lang="nb-NO" baseline="0" dirty="0"/>
              <a:t> innebærer det å stille krav? Hvorfor er dette vanskelig?</a:t>
            </a:r>
          </a:p>
          <a:p>
            <a:r>
              <a:rPr lang="nb-NO" baseline="0" dirty="0"/>
              <a:t>Spørsmål?</a:t>
            </a:r>
            <a:endParaRPr lang="nb-NO" dirty="0"/>
          </a:p>
        </p:txBody>
      </p:sp>
      <p:sp>
        <p:nvSpPr>
          <p:cNvPr id="4" name="Plassholder for top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C05C193E-824C-41DA-8182-5CE7F2271BA9}" type="datetime4">
              <a:rPr lang="nb-NO" smtClean="0"/>
              <a:t>9. april 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6B74B50-57CA-1945-A4A9-F18B0F3A212E}" type="slidenum">
              <a:rPr lang="nb-NO" smtClean="0"/>
              <a:pPr>
                <a:defRPr/>
              </a:pPr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2452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8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4" y="4796171"/>
            <a:ext cx="591353" cy="76559"/>
          </a:xfrm>
          <a:prstGeom prst="rect">
            <a:avLst/>
          </a:prstGeom>
        </p:spPr>
      </p:pic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</p:spTree>
    <p:extLst>
      <p:ext uri="{BB962C8B-B14F-4D97-AF65-F5344CB8AC3E}">
        <p14:creationId xmlns:p14="http://schemas.microsoft.com/office/powerpoint/2010/main" val="4270223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194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37180" y="794463"/>
            <a:ext cx="816627" cy="95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112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5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951303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t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49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  <p:pic>
        <p:nvPicPr>
          <p:cNvPr id="2" name="Bilde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12776" y="808921"/>
            <a:ext cx="681199" cy="79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233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 userDrawn="1"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2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5921" y="262518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855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600258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25475" y="233988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6" name="Bilde 1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6220" y="148155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602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5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28600"/>
            <a:ext cx="9683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179326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5212478" y="265620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5" name="Bilde 1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12924" y="12797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0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9077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5921" y="127316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66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85749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6" name="TekstSylinder 15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963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492514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805093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0277629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766160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524517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7049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7" hasCustomPrompt="1"/>
          </p:nvPr>
        </p:nvSpPr>
        <p:spPr>
          <a:xfrm>
            <a:off x="91441" y="96013"/>
            <a:ext cx="8965692" cy="49651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3098799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7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0" name="Bilde 9" descr="Forsvaret_navn_hvit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014" y="4797718"/>
            <a:ext cx="589972" cy="7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3267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7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638" y="4740538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84638" y="528827"/>
            <a:ext cx="1017545" cy="118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6933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Bilde 5" descr="Forsvaret_logo_midtstilt_cmyk_sort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7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10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2" name="Bilde 11" descr="Forsvaret_navn_hvit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9" y="4797718"/>
            <a:ext cx="589972" cy="76380"/>
          </a:xfrm>
          <a:prstGeom prst="rect">
            <a:avLst/>
          </a:prstGeom>
        </p:spPr>
      </p:pic>
      <p:sp>
        <p:nvSpPr>
          <p:cNvPr id="14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/>
              <a:t>Dra bildet til plassholderen eller klikk ikonet for å legge til</a:t>
            </a:r>
          </a:p>
        </p:txBody>
      </p:sp>
    </p:spTree>
    <p:extLst>
      <p:ext uri="{BB962C8B-B14F-4D97-AF65-F5344CB8AC3E}">
        <p14:creationId xmlns:p14="http://schemas.microsoft.com/office/powerpoint/2010/main" val="41829220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- eg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ett linje 8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7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10" name="Plassholder for dato 3"/>
          <p:cNvSpPr>
            <a:spLocks noGrp="1"/>
          </p:cNvSpPr>
          <p:nvPr>
            <p:ph type="dt" sz="half" idx="16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bunntekst 4"/>
          <p:cNvSpPr>
            <a:spLocks noGrp="1"/>
          </p:cNvSpPr>
          <p:nvPr>
            <p:ph type="ftr" sz="quarter" idx="17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4" name="Plassholder for bilde 3"/>
          <p:cNvSpPr>
            <a:spLocks noGrp="1"/>
          </p:cNvSpPr>
          <p:nvPr>
            <p:ph type="pic" sz="quarter" idx="18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/>
              <a:t>Dra bildet til plassholderen eller klikk ikonet for å legge til</a:t>
            </a:r>
          </a:p>
        </p:txBody>
      </p:sp>
      <p:sp>
        <p:nvSpPr>
          <p:cNvPr id="2" name="TekstSylinder 1"/>
          <p:cNvSpPr txBox="1"/>
          <p:nvPr userDrawn="1"/>
        </p:nvSpPr>
        <p:spPr>
          <a:xfrm>
            <a:off x="1807386" y="4768569"/>
            <a:ext cx="97469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900" dirty="0">
                <a:solidFill>
                  <a:srgbClr val="FFFFFF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09650" y="777117"/>
            <a:ext cx="723321" cy="845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5218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sv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 userDrawn="1"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2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59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5921" y="158518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689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pic>
        <p:nvPicPr>
          <p:cNvPr id="1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59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Bilde 12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7586" y="163850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8941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pic>
        <p:nvPicPr>
          <p:cNvPr id="2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891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Bilde 12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86573" y="163048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4104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36697" y="504386"/>
            <a:ext cx="7870606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4" descr="Forsvaret_logo_RGB_hvi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6788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Plassholder for innhold 5"/>
          <p:cNvSpPr>
            <a:spLocks noGrp="1"/>
          </p:cNvSpPr>
          <p:nvPr>
            <p:ph sz="quarter" idx="10"/>
          </p:nvPr>
        </p:nvSpPr>
        <p:spPr>
          <a:xfrm>
            <a:off x="622829" y="1276046"/>
            <a:ext cx="7886171" cy="3412371"/>
          </a:xfrm>
          <a:prstGeom prst="rect">
            <a:avLst/>
          </a:prstGeom>
          <a:noFill/>
        </p:spPr>
        <p:txBody>
          <a:bodyPr vert="horz" numCol="2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588724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36697" y="504386"/>
            <a:ext cx="7870606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lassholder for innhold 5"/>
          <p:cNvSpPr>
            <a:spLocks noGrp="1"/>
          </p:cNvSpPr>
          <p:nvPr>
            <p:ph sz="quarter" idx="10"/>
          </p:nvPr>
        </p:nvSpPr>
        <p:spPr>
          <a:xfrm>
            <a:off x="622829" y="1276046"/>
            <a:ext cx="7886171" cy="3412371"/>
          </a:xfrm>
          <a:prstGeom prst="rect">
            <a:avLst/>
          </a:prstGeom>
          <a:noFill/>
        </p:spPr>
        <p:txBody>
          <a:bodyPr vert="horz" numCol="2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59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143" y="143935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1121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4" descr="Forsvaret_logo_RGB_hvi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6788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018867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91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Bilde 15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5921" y="163048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5853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Forsvaret_logo_RGB_hvi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6788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tt linje 4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assholder for innhold 5"/>
          <p:cNvSpPr>
            <a:spLocks noGrp="1"/>
          </p:cNvSpPr>
          <p:nvPr>
            <p:ph sz="quarter" idx="10"/>
          </p:nvPr>
        </p:nvSpPr>
        <p:spPr>
          <a:xfrm>
            <a:off x="1898121" y="1276046"/>
            <a:ext cx="5335588" cy="3412371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1888698" y="504386"/>
            <a:ext cx="5366604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6565766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assholder for innhold 5"/>
          <p:cNvSpPr>
            <a:spLocks noGrp="1"/>
          </p:cNvSpPr>
          <p:nvPr>
            <p:ph sz="quarter" idx="10"/>
          </p:nvPr>
        </p:nvSpPr>
        <p:spPr>
          <a:xfrm>
            <a:off x="1898121" y="1276046"/>
            <a:ext cx="5335588" cy="3412371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1888698" y="504386"/>
            <a:ext cx="5366604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91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Bilde 12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3209" y="167483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1153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87363" y="1409700"/>
            <a:ext cx="598487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Plassholder for innhold 5"/>
          <p:cNvSpPr>
            <a:spLocks noGrp="1"/>
          </p:cNvSpPr>
          <p:nvPr>
            <p:ph sz="quarter" idx="15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7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378377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1" name="Plassholder for bilde 3"/>
          <p:cNvSpPr>
            <a:spLocks noGrp="1"/>
          </p:cNvSpPr>
          <p:nvPr>
            <p:ph type="pic" sz="quarter" idx="18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/>
              <a:t>Dra bildet til plassholderen eller klikk ikonet for å legge til</a:t>
            </a:r>
          </a:p>
        </p:txBody>
      </p:sp>
    </p:spTree>
    <p:extLst>
      <p:ext uri="{BB962C8B-B14F-4D97-AF65-F5344CB8AC3E}">
        <p14:creationId xmlns:p14="http://schemas.microsoft.com/office/powerpoint/2010/main" val="26011591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09700"/>
            <a:ext cx="598488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5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3" name="Plassholder for bilde 3"/>
          <p:cNvSpPr>
            <a:spLocks noGrp="1"/>
          </p:cNvSpPr>
          <p:nvPr>
            <p:ph type="pic" sz="quarter" idx="18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/>
              <a:t>Dra bildet til plassholderen eller klikk ikonet for å legge til</a:t>
            </a:r>
          </a:p>
        </p:txBody>
      </p:sp>
    </p:spTree>
    <p:extLst>
      <p:ext uri="{BB962C8B-B14F-4D97-AF65-F5344CB8AC3E}">
        <p14:creationId xmlns:p14="http://schemas.microsoft.com/office/powerpoint/2010/main" val="31066539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36697" y="504386"/>
            <a:ext cx="7870606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lassholder for innhold 5"/>
          <p:cNvSpPr>
            <a:spLocks noGrp="1"/>
          </p:cNvSpPr>
          <p:nvPr>
            <p:ph sz="quarter" idx="10"/>
          </p:nvPr>
        </p:nvSpPr>
        <p:spPr>
          <a:xfrm>
            <a:off x="622829" y="1276046"/>
            <a:ext cx="7886171" cy="3412371"/>
          </a:xfrm>
          <a:prstGeom prst="rect">
            <a:avLst/>
          </a:prstGeom>
          <a:noFill/>
        </p:spPr>
        <p:txBody>
          <a:bodyPr vert="horz" numCol="2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371769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596475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assholder for innhold 5"/>
          <p:cNvSpPr>
            <a:spLocks noGrp="1"/>
          </p:cNvSpPr>
          <p:nvPr>
            <p:ph sz="quarter" idx="10"/>
          </p:nvPr>
        </p:nvSpPr>
        <p:spPr>
          <a:xfrm>
            <a:off x="1898121" y="1276046"/>
            <a:ext cx="5335588" cy="3412371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1888698" y="504386"/>
            <a:ext cx="5366604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767298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4" y="4796171"/>
            <a:ext cx="591353" cy="76559"/>
          </a:xfrm>
          <a:prstGeom prst="rect">
            <a:avLst/>
          </a:prstGeom>
        </p:spPr>
      </p:pic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>
              <a:solidFill>
                <a:srgbClr val="EFEFEF">
                  <a:lumMod val="65000"/>
                </a:srgbClr>
              </a:solidFill>
            </a:endParaRPr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</p:spTree>
    <p:extLst>
      <p:ext uri="{BB962C8B-B14F-4D97-AF65-F5344CB8AC3E}">
        <p14:creationId xmlns:p14="http://schemas.microsoft.com/office/powerpoint/2010/main" val="388565135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>
              <a:solidFill>
                <a:srgbClr val="EFEFEF">
                  <a:lumMod val="65000"/>
                </a:srgbClr>
              </a:solidFill>
            </a:endParaRPr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194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46511" y="629832"/>
            <a:ext cx="807296" cy="94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709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5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>
              <a:solidFill>
                <a:srgbClr val="EFEFEF">
                  <a:lumMod val="65000"/>
                </a:srgbClr>
              </a:solidFill>
            </a:endParaRPr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68667814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t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49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>
              <a:solidFill>
                <a:srgbClr val="EFEFEF">
                  <a:lumMod val="65000"/>
                </a:srgbClr>
              </a:solidFill>
            </a:endParaRPr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95488" y="313949"/>
            <a:ext cx="695329" cy="81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1688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 userDrawn="1"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12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191919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636" y="147102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373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6301660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191919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6" name="Bilde 1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9198" y="156574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90736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5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28600"/>
            <a:ext cx="9683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44564628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5212478" y="265620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191919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5" name="Bilde 1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63596" y="13910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4962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8038027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191919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01417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6682697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6" name="TekstSylinder 15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191919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889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8538194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74603720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26626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96803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204005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221614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7" hasCustomPrompt="1"/>
          </p:nvPr>
        </p:nvSpPr>
        <p:spPr>
          <a:xfrm>
            <a:off x="91441" y="96013"/>
            <a:ext cx="8965692" cy="49651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45082326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4" y="4796171"/>
            <a:ext cx="591353" cy="76559"/>
          </a:xfrm>
          <a:prstGeom prst="rect">
            <a:avLst/>
          </a:prstGeom>
        </p:spPr>
      </p:pic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</p:spTree>
    <p:extLst>
      <p:ext uri="{BB962C8B-B14F-4D97-AF65-F5344CB8AC3E}">
        <p14:creationId xmlns:p14="http://schemas.microsoft.com/office/powerpoint/2010/main" val="121145578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5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4825633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25186131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5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28600"/>
            <a:ext cx="9683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97921932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3799740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4416688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802165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08176191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55878427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105367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0265749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5684069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7" hasCustomPrompt="1"/>
          </p:nvPr>
        </p:nvSpPr>
        <p:spPr>
          <a:xfrm>
            <a:off x="91441" y="96013"/>
            <a:ext cx="8965692" cy="49651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59242603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4" y="4796171"/>
            <a:ext cx="591353" cy="76559"/>
          </a:xfrm>
          <a:prstGeom prst="rect">
            <a:avLst/>
          </a:prstGeom>
        </p:spPr>
      </p:pic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</p:spTree>
    <p:extLst>
      <p:ext uri="{BB962C8B-B14F-4D97-AF65-F5344CB8AC3E}">
        <p14:creationId xmlns:p14="http://schemas.microsoft.com/office/powerpoint/2010/main" val="206749033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5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37369645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26625225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5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28600"/>
            <a:ext cx="9683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29123035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657819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9260014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5741810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68203824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64135792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8438205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3544521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019563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7" hasCustomPrompt="1"/>
          </p:nvPr>
        </p:nvSpPr>
        <p:spPr>
          <a:xfrm>
            <a:off x="91441" y="96013"/>
            <a:ext cx="8965692" cy="49651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857016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4" y="4796171"/>
            <a:ext cx="591353" cy="76559"/>
          </a:xfrm>
          <a:prstGeom prst="rect">
            <a:avLst/>
          </a:prstGeom>
        </p:spPr>
      </p:pic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</p:spTree>
    <p:extLst>
      <p:ext uri="{BB962C8B-B14F-4D97-AF65-F5344CB8AC3E}">
        <p14:creationId xmlns:p14="http://schemas.microsoft.com/office/powerpoint/2010/main" val="263134271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194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05066" y="207691"/>
            <a:ext cx="1133867" cy="132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34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5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09770941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t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49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14316" y="211167"/>
            <a:ext cx="713990" cy="83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46112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 userDrawn="1"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2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95235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11430218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6" name="Bilde 1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13686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5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28600"/>
            <a:ext cx="9683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95410544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5212478" y="265620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5" name="Bilde 1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14948" y="163048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1221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6475275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68083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0047054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6" name="TekstSylinder 15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94699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0007847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76304709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38339942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8384044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8393980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1988463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7" hasCustomPrompt="1"/>
          </p:nvPr>
        </p:nvSpPr>
        <p:spPr>
          <a:xfrm>
            <a:off x="91441" y="96013"/>
            <a:ext cx="8965692" cy="49651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913126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1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1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87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17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86.xml"/><Relationship Id="rId16" Type="http://schemas.openxmlformats.org/officeDocument/2006/relationships/slideLayout" Target="../slideLayouts/slideLayout100.xml"/><Relationship Id="rId20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94.xml"/><Relationship Id="rId19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ktangel 50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803" r:id="rId2"/>
    <p:sldLayoutId id="2147483751" r:id="rId3"/>
    <p:sldLayoutId id="2147483800" r:id="rId4"/>
    <p:sldLayoutId id="2147483813" r:id="rId5"/>
    <p:sldLayoutId id="2147483752" r:id="rId6"/>
    <p:sldLayoutId id="2147483801" r:id="rId7"/>
    <p:sldLayoutId id="2147483755" r:id="rId8"/>
    <p:sldLayoutId id="2147483802" r:id="rId9"/>
    <p:sldLayoutId id="2147483758" r:id="rId10"/>
    <p:sldLayoutId id="2147483804" r:id="rId11"/>
    <p:sldLayoutId id="2147483778" r:id="rId12"/>
    <p:sldLayoutId id="2147483805" r:id="rId13"/>
    <p:sldLayoutId id="2147483759" r:id="rId14"/>
    <p:sldLayoutId id="2147483798" r:id="rId15"/>
    <p:sldLayoutId id="2147483797" r:id="rId16"/>
    <p:sldLayoutId id="2147483791" r:id="rId17"/>
    <p:sldLayoutId id="2147483796" r:id="rId18"/>
    <p:sldLayoutId id="2147483795" r:id="rId19"/>
    <p:sldLayoutId id="2147483786" r:id="rId20"/>
  </p:sldLayoutIdLs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000" i="1" kern="1200" spc="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806" r:id="rId2"/>
    <p:sldLayoutId id="2147483764" r:id="rId3"/>
    <p:sldLayoutId id="2147483776" r:id="rId4"/>
    <p:sldLayoutId id="2147483812" r:id="rId5"/>
    <p:sldLayoutId id="2147483810" r:id="rId6"/>
    <p:sldLayoutId id="2147483811" r:id="rId7"/>
    <p:sldLayoutId id="2147483771" r:id="rId8"/>
    <p:sldLayoutId id="2147483807" r:id="rId9"/>
    <p:sldLayoutId id="2147483779" r:id="rId10"/>
    <p:sldLayoutId id="2147483808" r:id="rId11"/>
    <p:sldLayoutId id="2147483772" r:id="rId12"/>
    <p:sldLayoutId id="2147483809" r:id="rId13"/>
    <p:sldLayoutId id="2147483789" r:id="rId14"/>
    <p:sldLayoutId id="2147483790" r:id="rId15"/>
    <p:sldLayoutId id="2147483792" r:id="rId16"/>
    <p:sldLayoutId id="2147483793" r:id="rId17"/>
    <p:sldLayoutId id="2147483794" r:id="rId18"/>
  </p:sldLayoutIdLst>
  <p:hf hd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2000" i="1" kern="1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ktangel 50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>
              <a:solidFill>
                <a:srgbClr val="EFEF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861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  <p:sldLayoutId id="2147483832" r:id="rId18"/>
    <p:sldLayoutId id="2147483833" r:id="rId19"/>
    <p:sldLayoutId id="2147483834" r:id="rId20"/>
  </p:sldLayoutIdLs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000" i="1" kern="1200" spc="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ktangel 50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253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  <p:sldLayoutId id="2147483863" r:id="rId13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000" i="1" kern="1200" spc="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ktangel 50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8500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</p:sldLayoutIdLs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000" i="1" kern="1200" spc="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ktangel 50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8192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</p:sldLayoutIdLs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000" i="1" kern="1200" spc="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mailto:ressurs_002784@mil.no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7.png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NOTAM og bruk av </a:t>
            </a:r>
            <a:r>
              <a:rPr lang="nb-NO" dirty="0" err="1"/>
              <a:t>HemsWX</a:t>
            </a:r>
            <a:endParaRPr lang="nb-NO" dirty="0"/>
          </a:p>
        </p:txBody>
      </p:sp>
      <p:sp>
        <p:nvSpPr>
          <p:cNvPr id="90" name="Undertittel 8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nb-NO" dirty="0"/>
              <a:t>Heimevernets skole- og kompetansesenter</a:t>
            </a:r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756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9823" y="237998"/>
            <a:ext cx="1549965" cy="1668622"/>
          </a:xfrm>
          <a:prstGeom prst="rect">
            <a:avLst/>
          </a:prstGeom>
        </p:spPr>
      </p:pic>
      <p:sp>
        <p:nvSpPr>
          <p:cNvPr id="91" name="Plassholder for bilde 90"/>
          <p:cNvSpPr>
            <a:spLocks noGrp="1"/>
          </p:cNvSpPr>
          <p:nvPr>
            <p:ph type="pic" sz="quarter" idx="18"/>
          </p:nvPr>
        </p:nvSpPr>
        <p:spPr/>
      </p:sp>
      <p:pic>
        <p:nvPicPr>
          <p:cNvPr id="9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322" y="4150096"/>
            <a:ext cx="1780965" cy="56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322" y="4150096"/>
            <a:ext cx="1780965" cy="579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Bild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8" r="20088"/>
          <a:stretch>
            <a:fillRect/>
          </a:stretch>
        </p:blipFill>
        <p:spPr bwMode="auto">
          <a:xfrm>
            <a:off x="4596683" y="96684"/>
            <a:ext cx="4453737" cy="495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0498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415" y="2048324"/>
            <a:ext cx="1002506" cy="25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925" y="2657894"/>
            <a:ext cx="1904996" cy="240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479" y="1763267"/>
            <a:ext cx="1002506" cy="240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479" y="2352565"/>
            <a:ext cx="1010442" cy="240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415" y="1475586"/>
            <a:ext cx="1002506" cy="223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376" y="3589344"/>
            <a:ext cx="1780965" cy="778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377" y="4467123"/>
            <a:ext cx="1780964" cy="396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375" y="1425719"/>
            <a:ext cx="1780965" cy="579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375" y="2087402"/>
            <a:ext cx="1780965" cy="56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375" y="2735748"/>
            <a:ext cx="1780965" cy="770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kstSylinder 17"/>
          <p:cNvSpPr txBox="1"/>
          <p:nvPr/>
        </p:nvSpPr>
        <p:spPr>
          <a:xfrm>
            <a:off x="1826377" y="1004835"/>
            <a:ext cx="2120202" cy="338554"/>
          </a:xfrm>
          <a:prstGeom prst="rect">
            <a:avLst/>
          </a:prstGeom>
          <a:solidFill>
            <a:schemeClr val="accent3"/>
          </a:solidFill>
        </p:spPr>
        <p:txBody>
          <a:bodyPr vert="horz" wrap="square" rtlCol="0" anchor="t">
            <a:spAutoFit/>
          </a:bodyPr>
          <a:lstStyle/>
          <a:p>
            <a:r>
              <a:rPr lang="nb-NO" sz="1600" dirty="0">
                <a:solidFill>
                  <a:schemeClr val="tx1"/>
                </a:solidFill>
                <a:latin typeface="Cambria"/>
                <a:cs typeface="Cambria"/>
              </a:rPr>
              <a:t>Til 1. lysbildet</a:t>
            </a:r>
          </a:p>
        </p:txBody>
      </p:sp>
      <p:sp>
        <p:nvSpPr>
          <p:cNvPr id="19" name="TekstSylinder 18"/>
          <p:cNvSpPr txBox="1"/>
          <p:nvPr/>
        </p:nvSpPr>
        <p:spPr>
          <a:xfrm>
            <a:off x="4705322" y="1004835"/>
            <a:ext cx="2120202" cy="338554"/>
          </a:xfrm>
          <a:prstGeom prst="rect">
            <a:avLst/>
          </a:prstGeom>
          <a:solidFill>
            <a:schemeClr val="accent3"/>
          </a:solidFill>
        </p:spPr>
        <p:txBody>
          <a:bodyPr vert="horz" wrap="square" rtlCol="0" anchor="t">
            <a:spAutoFit/>
          </a:bodyPr>
          <a:lstStyle/>
          <a:p>
            <a:r>
              <a:rPr lang="nb-NO" sz="1600" dirty="0">
                <a:solidFill>
                  <a:schemeClr val="tx1"/>
                </a:solidFill>
                <a:latin typeface="Cambria"/>
                <a:cs typeface="Cambria"/>
              </a:rPr>
              <a:t>Til øvrige lysbilder</a:t>
            </a:r>
          </a:p>
        </p:txBody>
      </p:sp>
    </p:spTree>
    <p:extLst>
      <p:ext uri="{BB962C8B-B14F-4D97-AF65-F5344CB8AC3E}">
        <p14:creationId xmlns:p14="http://schemas.microsoft.com/office/powerpoint/2010/main" val="3093358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/>
              <a:t>Leksjonsmål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Heimevernets våpenskole</a:t>
            </a:r>
            <a:endParaRPr lang="nb-NO" dirty="0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1" name="Plassholder for innhold 10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nb-NO"/>
              <a:t>Leksjonsplan</a:t>
            </a:r>
            <a:endParaRPr lang="nb-NO" dirty="0"/>
          </a:p>
        </p:txBody>
      </p:sp>
      <p:sp>
        <p:nvSpPr>
          <p:cNvPr id="12" name="Plassholder for innhold 11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 lvl="0"/>
            <a:r>
              <a:rPr lang="nb-NO"/>
              <a:t>Innledning </a:t>
            </a:r>
          </a:p>
          <a:p>
            <a:pPr lvl="0"/>
            <a:r>
              <a:rPr lang="nb-NO"/>
              <a:t>Hoveddel</a:t>
            </a:r>
          </a:p>
          <a:p>
            <a:pPr lvl="0"/>
            <a:r>
              <a:rPr lang="nb-NO"/>
              <a:t>Avslutning</a:t>
            </a:r>
            <a:endParaRPr lang="nb-NO" dirty="0"/>
          </a:p>
        </p:txBody>
      </p:sp>
      <p:sp>
        <p:nvSpPr>
          <p:cNvPr id="15" name="Plassholder for innhold 14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4530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1141041" y="1260465"/>
            <a:ext cx="3388179" cy="2883203"/>
          </a:xfrm>
        </p:spPr>
        <p:txBody>
          <a:bodyPr/>
          <a:lstStyle/>
          <a:p>
            <a:r>
              <a:rPr lang="nb-NO" dirty="0"/>
              <a:t>Hva er NOTAM?</a:t>
            </a:r>
          </a:p>
          <a:p>
            <a:r>
              <a:rPr lang="nb-NO" dirty="0"/>
              <a:t>Utfylling av NOTAM varsel</a:t>
            </a:r>
          </a:p>
          <a:p>
            <a:pPr lvl="1"/>
            <a:r>
              <a:rPr lang="nb-NO" dirty="0"/>
              <a:t>Egen mal Tjoret</a:t>
            </a:r>
          </a:p>
          <a:p>
            <a:pPr lvl="1"/>
            <a:r>
              <a:rPr lang="nb-NO" dirty="0"/>
              <a:t>Hvor sender vi NOTAM?</a:t>
            </a:r>
          </a:p>
          <a:p>
            <a:r>
              <a:rPr lang="nb-NO" dirty="0"/>
              <a:t>Hvor finner man NOTAM?</a:t>
            </a:r>
          </a:p>
          <a:p>
            <a:r>
              <a:rPr lang="nb-NO" dirty="0"/>
              <a:t>Hva er Hems WX</a:t>
            </a:r>
          </a:p>
          <a:p>
            <a:pPr lvl="1"/>
            <a:r>
              <a:rPr lang="nb-NO" dirty="0"/>
              <a:t>Bruk av Hems WX</a:t>
            </a:r>
          </a:p>
          <a:p>
            <a:pPr lvl="1"/>
            <a:r>
              <a:rPr lang="nb-NO" dirty="0"/>
              <a:t>Drops</a:t>
            </a:r>
          </a:p>
          <a:p>
            <a:endParaRPr lang="nb-NO" dirty="0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C489C47A-AA5B-16A6-5F29-B3F1A0F21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5037" y="1260465"/>
            <a:ext cx="4708469" cy="2535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2889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NOTAM?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1052208" y="1424214"/>
            <a:ext cx="3388179" cy="2883203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NOTAM står for</a:t>
            </a:r>
          </a:p>
          <a:p>
            <a:pPr lvl="1"/>
            <a:r>
              <a:rPr lang="nb-NO" dirty="0" err="1"/>
              <a:t>Notice</a:t>
            </a:r>
            <a:r>
              <a:rPr lang="nb-NO" dirty="0"/>
              <a:t> to Air Missions</a:t>
            </a:r>
          </a:p>
          <a:p>
            <a:r>
              <a:rPr lang="nb-NO" dirty="0"/>
              <a:t>Informerer piloter og andre luftfartsaktører om midlertidige eller hastende endringer som:</a:t>
            </a:r>
          </a:p>
          <a:p>
            <a:pPr lvl="1"/>
            <a:r>
              <a:rPr lang="nb-NO" dirty="0"/>
              <a:t>Stengte rullebaner</a:t>
            </a:r>
          </a:p>
          <a:p>
            <a:pPr lvl="1"/>
            <a:r>
              <a:rPr lang="nb-NO" dirty="0"/>
              <a:t>Midlertidige restriksjonsområder (for eks. militærøvelse)</a:t>
            </a:r>
          </a:p>
          <a:p>
            <a:pPr lvl="1"/>
            <a:r>
              <a:rPr lang="nb-NO" dirty="0"/>
              <a:t>Endringer i luftromsklassifiseringer eller prosedyrer</a:t>
            </a:r>
          </a:p>
          <a:p>
            <a:pPr lvl="1"/>
            <a:endParaRPr lang="nb-NO" dirty="0"/>
          </a:p>
          <a:p>
            <a:r>
              <a:rPr lang="nb-NO" dirty="0"/>
              <a:t>Kort fortalt, et varsel eller melding om noe som kan påvirke luftfarten</a:t>
            </a:r>
          </a:p>
          <a:p>
            <a:endParaRPr lang="nb-NO" dirty="0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F6F80693-6667-2062-CCD2-3D1559E73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5" y="1731488"/>
            <a:ext cx="4321347" cy="1680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74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Utfylling av NOTAM varsel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4FDACD3E-1A53-1FED-3207-F54D7559B4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8170" y="1174220"/>
            <a:ext cx="6079309" cy="3873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446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Egen mal for Tjoret UAS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50DEE142-E7EE-CEEB-615B-4AFA10A37E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7671" y="1267540"/>
            <a:ext cx="5340719" cy="3483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312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 sender vi NOTAM?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691923" y="1513384"/>
            <a:ext cx="3388179" cy="2883203"/>
          </a:xfrm>
        </p:spPr>
        <p:txBody>
          <a:bodyPr/>
          <a:lstStyle/>
          <a:p>
            <a:r>
              <a:rPr lang="nb-NO" dirty="0"/>
              <a:t>Sendes til LFTS UAS OS</a:t>
            </a:r>
          </a:p>
          <a:p>
            <a:pPr lvl="1"/>
            <a:r>
              <a:rPr lang="nb-NO" sz="18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LVS LS LFTS UAS OS (postboks) </a:t>
            </a:r>
            <a:r>
              <a:rPr lang="nb-NO" sz="18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hlinkClick r:id="rId2"/>
              </a:rPr>
              <a:t>ressurs_002784@mil.no</a:t>
            </a:r>
            <a:endParaRPr lang="nb-NO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nb-NO" dirty="0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500FCAFC-1CE9-5B9F-DD9F-39DF76794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2557" y="1279874"/>
            <a:ext cx="2488443" cy="3571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4053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 finner vi aktive NOTAM?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625475" y="1455019"/>
            <a:ext cx="3388179" cy="2883203"/>
          </a:xfrm>
        </p:spPr>
        <p:txBody>
          <a:bodyPr/>
          <a:lstStyle/>
          <a:p>
            <a:r>
              <a:rPr lang="nb-NO" dirty="0"/>
              <a:t>IPPC.no</a:t>
            </a:r>
          </a:p>
          <a:p>
            <a:pPr lvl="1"/>
            <a:r>
              <a:rPr lang="nb-NO" dirty="0"/>
              <a:t>Avinor </a:t>
            </a:r>
            <a:r>
              <a:rPr lang="nb-NO" dirty="0" err="1"/>
              <a:t>Navigation</a:t>
            </a:r>
            <a:r>
              <a:rPr lang="nb-NO" dirty="0"/>
              <a:t> Service</a:t>
            </a:r>
          </a:p>
          <a:p>
            <a:endParaRPr lang="nb-NO" dirty="0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A6C3DD27-A28B-1308-2F9D-A9966EED07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835" y="1303698"/>
            <a:ext cx="4009652" cy="3642287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9293DF98-2D86-DFC2-C145-4EE42B86E457}"/>
              </a:ext>
            </a:extLst>
          </p:cNvPr>
          <p:cNvSpPr/>
          <p:nvPr/>
        </p:nvSpPr>
        <p:spPr>
          <a:xfrm>
            <a:off x="4148597" y="2963693"/>
            <a:ext cx="533650" cy="4743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1219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 finner vi aktive NOTAM?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  <p:pic>
        <p:nvPicPr>
          <p:cNvPr id="9" name="Plassholder for innhold 4">
            <a:extLst>
              <a:ext uri="{FF2B5EF4-FFF2-40B4-BE49-F238E27FC236}">
                <a16:creationId xmlns:a16="http://schemas.microsoft.com/office/drawing/2014/main" id="{D9BCDE38-6DB5-77F3-2900-776BED070C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289" y="1611445"/>
            <a:ext cx="3095205" cy="2253678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8FE3B236-C82F-F56D-AFEB-1DF70DF81C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864" y="1695989"/>
            <a:ext cx="4382239" cy="2117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156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HemsWX</a:t>
            </a:r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950396" y="1383682"/>
            <a:ext cx="3388179" cy="2883203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Utviklet av Norsk Luftambulanse</a:t>
            </a:r>
          </a:p>
          <a:p>
            <a:r>
              <a:rPr lang="nb-NO" dirty="0"/>
              <a:t>I 2022 ble </a:t>
            </a:r>
            <a:r>
              <a:rPr lang="nb-NO" dirty="0" err="1"/>
              <a:t>HemsWX</a:t>
            </a:r>
            <a:r>
              <a:rPr lang="nb-NO" dirty="0"/>
              <a:t> Drops lansert</a:t>
            </a:r>
          </a:p>
          <a:p>
            <a:pPr lvl="1"/>
            <a:r>
              <a:rPr lang="nb-NO" dirty="0"/>
              <a:t>Gjør at bemannet og ubemannet luftfart kan dele luftrommet på en sikrere måte</a:t>
            </a:r>
          </a:p>
          <a:p>
            <a:pPr lvl="1"/>
            <a:r>
              <a:rPr lang="nb-NO" dirty="0"/>
              <a:t>NLA sine helikoptre vil få opp Drops på skjermen i fartøyet, og andre brukere av luftrommet vil se det </a:t>
            </a:r>
          </a:p>
          <a:p>
            <a:r>
              <a:rPr lang="nb-NO" dirty="0"/>
              <a:t>Droneplaner fra Avinor sin NINOX app blir automatisk lagt inn som Drops i appen</a:t>
            </a:r>
          </a:p>
          <a:p>
            <a:endParaRPr lang="nb-NO" dirty="0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78B8572E-7E3D-8A4C-C2CD-94F807F28A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5444" y="1380845"/>
            <a:ext cx="4044846" cy="192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113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HemsWX</a:t>
            </a:r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  <p:pic>
        <p:nvPicPr>
          <p:cNvPr id="9" name="Plassholder for innhold 4">
            <a:extLst>
              <a:ext uri="{FF2B5EF4-FFF2-40B4-BE49-F238E27FC236}">
                <a16:creationId xmlns:a16="http://schemas.microsoft.com/office/drawing/2014/main" id="{6F46894A-65A6-FB5D-8EDC-B0B3F167EB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8814" y="1345270"/>
            <a:ext cx="4818434" cy="313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463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AA3993C9-3B82-5301-8EF7-DC324920D5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2294" y="1003173"/>
            <a:ext cx="4719411" cy="3748214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B6E33C12-1695-6D17-0986-0EC22359BB7B}"/>
              </a:ext>
            </a:extLst>
          </p:cNvPr>
          <p:cNvSpPr/>
          <p:nvPr/>
        </p:nvSpPr>
        <p:spPr>
          <a:xfrm>
            <a:off x="2438400" y="2562428"/>
            <a:ext cx="2075234" cy="119569"/>
          </a:xfrm>
          <a:prstGeom prst="rect">
            <a:avLst/>
          </a:prstGeom>
          <a:solidFill>
            <a:schemeClr val="tx1"/>
          </a:solidFill>
          <a:ln w="6350">
            <a:solidFill>
              <a:schemeClr val="tx1">
                <a:lumMod val="25000"/>
                <a:lumOff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77505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  <p:pic>
        <p:nvPicPr>
          <p:cNvPr id="9" name="Plassholder for innhold 4">
            <a:extLst>
              <a:ext uri="{FF2B5EF4-FFF2-40B4-BE49-F238E27FC236}">
                <a16:creationId xmlns:a16="http://schemas.microsoft.com/office/drawing/2014/main" id="{B0DC6232-4559-2526-8BD1-C4848D5C2B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024" y="1294606"/>
            <a:ext cx="4196976" cy="2554288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BF380632-6A66-1447-4FC8-6C795F63B2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5920" y="392113"/>
            <a:ext cx="2572988" cy="390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1100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  <p:pic>
        <p:nvPicPr>
          <p:cNvPr id="9" name="Plassholder for innhold 4">
            <a:extLst>
              <a:ext uri="{FF2B5EF4-FFF2-40B4-BE49-F238E27FC236}">
                <a16:creationId xmlns:a16="http://schemas.microsoft.com/office/drawing/2014/main" id="{C1A5F965-678F-6FB0-8147-E471C5522D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9370" y="985341"/>
            <a:ext cx="5765260" cy="357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775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Innlogg</a:t>
            </a:r>
            <a:r>
              <a:rPr lang="nb-NO" dirty="0"/>
              <a:t> for Forsvaret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1135062" y="1461503"/>
            <a:ext cx="3388179" cy="2883203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Alle i Forsvaret:</a:t>
            </a:r>
          </a:p>
          <a:p>
            <a:pPr lvl="1"/>
            <a:r>
              <a:rPr lang="nb-NO" dirty="0"/>
              <a:t>mil-en</a:t>
            </a:r>
          </a:p>
          <a:p>
            <a:pPr lvl="1"/>
            <a:r>
              <a:rPr lang="nb-NO" dirty="0"/>
              <a:t>alt-for-norge-1814</a:t>
            </a:r>
          </a:p>
          <a:p>
            <a:pPr lvl="1"/>
            <a:r>
              <a:rPr lang="nb-NO" dirty="0"/>
              <a:t>Vises som «Forsvaret»</a:t>
            </a:r>
          </a:p>
          <a:p>
            <a:r>
              <a:rPr lang="nb-NO" dirty="0"/>
              <a:t>Skjermet aktivitet:</a:t>
            </a:r>
          </a:p>
          <a:p>
            <a:pPr lvl="1"/>
            <a:r>
              <a:rPr lang="nb-NO" dirty="0"/>
              <a:t>mil-to</a:t>
            </a:r>
          </a:p>
          <a:p>
            <a:pPr lvl="1"/>
            <a:r>
              <a:rPr lang="nb-NO" dirty="0" err="1"/>
              <a:t>make_my_day</a:t>
            </a:r>
            <a:endParaRPr lang="nb-NO" dirty="0"/>
          </a:p>
          <a:p>
            <a:pPr lvl="1"/>
            <a:r>
              <a:rPr lang="nb-NO" dirty="0"/>
              <a:t>Vises som «Dronepilot»</a:t>
            </a:r>
          </a:p>
          <a:p>
            <a:r>
              <a:rPr lang="nb-NO" dirty="0"/>
              <a:t>Allierte:</a:t>
            </a:r>
          </a:p>
          <a:p>
            <a:pPr lvl="1"/>
            <a:r>
              <a:rPr lang="nb-NO" dirty="0"/>
              <a:t>mil-</a:t>
            </a:r>
            <a:r>
              <a:rPr lang="nb-NO" dirty="0" err="1"/>
              <a:t>one</a:t>
            </a:r>
            <a:endParaRPr lang="nb-NO" dirty="0"/>
          </a:p>
          <a:p>
            <a:pPr lvl="1"/>
            <a:r>
              <a:rPr lang="nb-NO" dirty="0" err="1"/>
              <a:t>yippie_ki_yay</a:t>
            </a:r>
            <a:endParaRPr lang="nb-NO" dirty="0"/>
          </a:p>
          <a:p>
            <a:pPr lvl="1"/>
            <a:r>
              <a:rPr lang="nb-NO" dirty="0"/>
              <a:t>Vises som «</a:t>
            </a:r>
            <a:r>
              <a:rPr lang="nb-NO" dirty="0" err="1"/>
              <a:t>Military</a:t>
            </a:r>
            <a:r>
              <a:rPr lang="nb-NO" dirty="0"/>
              <a:t>»</a:t>
            </a:r>
          </a:p>
          <a:p>
            <a:endParaRPr lang="nb-NO" dirty="0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2836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5717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619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1338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</p:spPr>
        <p:txBody>
          <a:bodyPr/>
          <a:lstStyle/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4" name="Tittel 2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</p:spPr>
        <p:txBody>
          <a:bodyPr/>
          <a:lstStyle/>
          <a:p>
            <a:r>
              <a:rPr lang="nb-NO" dirty="0"/>
              <a:t>Oppsummering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3211033" y="2062717"/>
            <a:ext cx="6081823" cy="338554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/>
          <a:p>
            <a:r>
              <a:rPr lang="nb-NO" sz="1600" dirty="0">
                <a:solidFill>
                  <a:schemeClr val="tx1"/>
                </a:solidFill>
                <a:latin typeface="Cambria"/>
                <a:cs typeface="Cambria"/>
              </a:rPr>
              <a:t>Kjerneverdier og ledelse</a:t>
            </a:r>
          </a:p>
        </p:txBody>
      </p:sp>
    </p:spTree>
    <p:extLst>
      <p:ext uri="{BB962C8B-B14F-4D97-AF65-F5344CB8AC3E}">
        <p14:creationId xmlns:p14="http://schemas.microsoft.com/office/powerpoint/2010/main" val="1778695542"/>
      </p:ext>
    </p:extLst>
  </p:cSld>
  <p:clrMapOvr>
    <a:masterClrMapping/>
  </p:clrMapOvr>
</p:sld>
</file>

<file path=ppt/theme/theme1.xml><?xml version="1.0" encoding="utf-8"?>
<a:theme xmlns:a="http://schemas.openxmlformats.org/drawingml/2006/main" name="Innføring i forsvar - områdenivå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>
              <a:lumMod val="25000"/>
              <a:lumOff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rtlCol="0" anchor="t">
        <a:spAutoFit/>
      </a:bodyPr>
      <a:lstStyle>
        <a:defPPr>
          <a:defRPr sz="1600" dirty="0" smtClean="0">
            <a:solidFill>
              <a:schemeClr val="tx1"/>
            </a:solidFill>
            <a:latin typeface="Cambria"/>
            <a:cs typeface="Cambri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6E368535-8758-49D1-B127-2EE7F0645E80}"/>
    </a:ext>
  </a:extLst>
</a:theme>
</file>

<file path=ppt/theme/theme2.xml><?xml version="1.0" encoding="utf-8"?>
<a:theme xmlns:a="http://schemas.openxmlformats.org/drawingml/2006/main" name="Forsvaret_16-9_svart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90000"/>
            <a:lumOff val="10000"/>
          </a:schemeClr>
        </a:solidFill>
        <a:ln w="6350" cmpd="sng">
          <a:solidFill>
            <a:schemeClr val="bg2">
              <a:lumMod val="50000"/>
            </a:schemeClr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E01CCC90-5828-465A-948E-DC35A7AC35E1}"/>
    </a:ext>
  </a:extLst>
</a:theme>
</file>

<file path=ppt/theme/theme3.xml><?xml version="1.0" encoding="utf-8"?>
<a:theme xmlns:a="http://schemas.openxmlformats.org/drawingml/2006/main" name="HVSKS leksjonsmal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>
              <a:lumMod val="25000"/>
              <a:lumOff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rtlCol="0" anchor="t">
        <a:spAutoFit/>
      </a:bodyPr>
      <a:lstStyle>
        <a:defPPr>
          <a:defRPr sz="1600" dirty="0" smtClean="0">
            <a:solidFill>
              <a:schemeClr val="tx1"/>
            </a:solidFill>
            <a:latin typeface="Cambria"/>
            <a:cs typeface="Cambri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7D7ECF07-D4A8-42C4-ACF3-DA5C3A034C52}"/>
    </a:ext>
  </a:extLst>
</a:theme>
</file>

<file path=ppt/theme/theme4.xml><?xml version="1.0" encoding="utf-8"?>
<a:theme xmlns:a="http://schemas.openxmlformats.org/drawingml/2006/main" name="HVSKS mal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>
              <a:lumMod val="25000"/>
              <a:lumOff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rtlCol="0" anchor="t">
        <a:spAutoFit/>
      </a:bodyPr>
      <a:lstStyle>
        <a:defPPr>
          <a:defRPr sz="1600" dirty="0" smtClean="0">
            <a:solidFill>
              <a:schemeClr val="tx1"/>
            </a:solidFill>
            <a:latin typeface="Cambria"/>
            <a:cs typeface="Cambri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B3C947C8-E0A5-4AE4-B688-7A88BD7B6E52}"/>
    </a:ext>
  </a:extLst>
</a:theme>
</file>

<file path=ppt/theme/theme5.xml><?xml version="1.0" encoding="utf-8"?>
<a:theme xmlns:a="http://schemas.openxmlformats.org/drawingml/2006/main" name="1_HVSKS mal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>
              <a:lumMod val="25000"/>
              <a:lumOff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rtlCol="0" anchor="t">
        <a:spAutoFit/>
      </a:bodyPr>
      <a:lstStyle>
        <a:defPPr>
          <a:defRPr sz="1600" dirty="0" smtClean="0">
            <a:solidFill>
              <a:schemeClr val="tx1"/>
            </a:solidFill>
            <a:latin typeface="Cambria"/>
            <a:cs typeface="Cambri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967C836F-8EF9-4C62-B849-CE1C04C81C23}"/>
    </a:ext>
  </a:extLst>
</a:theme>
</file>

<file path=ppt/theme/theme6.xml><?xml version="1.0" encoding="utf-8"?>
<a:theme xmlns:a="http://schemas.openxmlformats.org/drawingml/2006/main" name="Forsvaret_16-9_lys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>
              <a:lumMod val="25000"/>
              <a:lumOff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rtlCol="0" anchor="t">
        <a:spAutoFit/>
      </a:bodyPr>
      <a:lstStyle>
        <a:defPPr>
          <a:defRPr sz="1600" dirty="0" smtClean="0">
            <a:solidFill>
              <a:schemeClr val="tx1"/>
            </a:solidFill>
            <a:latin typeface="Cambria"/>
            <a:cs typeface="Cambri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10B79DC6-973F-4A1B-B706-04BBD4BBB77C}"/>
    </a:ext>
  </a:extLst>
</a:theme>
</file>

<file path=ppt/theme/theme7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2022-02-16 (U) PPT leksjonsmal HVVS</Template>
  <TotalTime>15</TotalTime>
  <Words>394</Words>
  <Application>Microsoft Office PowerPoint</Application>
  <PresentationFormat>Skjermfremvisning (16:9)</PresentationFormat>
  <Paragraphs>92</Paragraphs>
  <Slides>20</Slides>
  <Notes>2</Notes>
  <HiddenSlides>1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6</vt:i4>
      </vt:variant>
      <vt:variant>
        <vt:lpstr>Lysbildetitler</vt:lpstr>
      </vt:variant>
      <vt:variant>
        <vt:i4>20</vt:i4>
      </vt:variant>
    </vt:vector>
  </HeadingPairs>
  <TitlesOfParts>
    <vt:vector size="32" baseType="lpstr">
      <vt:lpstr>Arial</vt:lpstr>
      <vt:lpstr>Calibri</vt:lpstr>
      <vt:lpstr>Cambria</vt:lpstr>
      <vt:lpstr>FORSVARET-Bold</vt:lpstr>
      <vt:lpstr>FORSVARET-Medium</vt:lpstr>
      <vt:lpstr>Wingdings</vt:lpstr>
      <vt:lpstr>Innføring i forsvar - områdenivå</vt:lpstr>
      <vt:lpstr>Forsvaret_16-9_svart</vt:lpstr>
      <vt:lpstr>HVSKS leksjonsmal</vt:lpstr>
      <vt:lpstr>HVSKS mal</vt:lpstr>
      <vt:lpstr>1_HVSKS mal</vt:lpstr>
      <vt:lpstr>Forsvaret_16-9_lys</vt:lpstr>
      <vt:lpstr>NOTAM og bruk av HemsWX</vt:lpstr>
      <vt:lpstr>PowerPoint-presentasjon</vt:lpstr>
      <vt:lpstr>Leksjonsmål</vt:lpstr>
      <vt:lpstr>Agenda</vt:lpstr>
      <vt:lpstr>Hva er NOTAM?</vt:lpstr>
      <vt:lpstr>Utfylling av NOTAM varsel</vt:lpstr>
      <vt:lpstr>Egen mal for Tjoret UAS</vt:lpstr>
      <vt:lpstr>Hvor sender vi NOTAM?</vt:lpstr>
      <vt:lpstr>Hvor finner vi aktive NOTAM?</vt:lpstr>
      <vt:lpstr>Hvor finner vi aktive NOTAM?</vt:lpstr>
      <vt:lpstr>HemsWX</vt:lpstr>
      <vt:lpstr>HemsWX</vt:lpstr>
      <vt:lpstr>PowerPoint-presentasjon</vt:lpstr>
      <vt:lpstr>PowerPoint-presentasjon</vt:lpstr>
      <vt:lpstr>PowerPoint-presentasjon</vt:lpstr>
      <vt:lpstr>Innlogg for Forsvaret</vt:lpstr>
      <vt:lpstr>PowerPoint-presentasjon</vt:lpstr>
      <vt:lpstr>PowerPoint-presentasjon</vt:lpstr>
      <vt:lpstr>PowerPoint-presentasjon</vt:lpstr>
      <vt:lpstr>Oppsummering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Johnsen, Øyvind Bø</dc:creator>
  <cp:lastModifiedBy>Johnsen, Øyvind Bø</cp:lastModifiedBy>
  <cp:revision>1</cp:revision>
  <dcterms:created xsi:type="dcterms:W3CDTF">2026-04-09T11:26:16Z</dcterms:created>
  <dcterms:modified xsi:type="dcterms:W3CDTF">2026-04-09T11:41:45Z</dcterms:modified>
</cp:coreProperties>
</file>